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65" r:id="rId5"/>
    <p:sldId id="266" r:id="rId6"/>
    <p:sldId id="267" r:id="rId7"/>
    <p:sldId id="268" r:id="rId8"/>
    <p:sldId id="271" r:id="rId9"/>
    <p:sldId id="272" r:id="rId10"/>
    <p:sldId id="261" r:id="rId11"/>
    <p:sldId id="262" r:id="rId12"/>
    <p:sldId id="269" r:id="rId13"/>
    <p:sldId id="270" r:id="rId14"/>
    <p:sldId id="273" r:id="rId15"/>
    <p:sldId id="275" r:id="rId16"/>
    <p:sldId id="274" r:id="rId17"/>
    <p:sldId id="276" r:id="rId18"/>
    <p:sldId id="277" r:id="rId19"/>
    <p:sldId id="278" r:id="rId20"/>
    <p:sldId id="279" r:id="rId21"/>
    <p:sldId id="280" r:id="rId22"/>
    <p:sldId id="281" r:id="rId23"/>
    <p:sldId id="282" r:id="rId24"/>
    <p:sldId id="283" r:id="rId25"/>
    <p:sldId id="284" r:id="rId26"/>
    <p:sldId id="263" r:id="rId27"/>
    <p:sldId id="264" r:id="rId28"/>
    <p:sldId id="285" r:id="rId29"/>
    <p:sldId id="286" r:id="rId30"/>
    <p:sldId id="287" r:id="rId31"/>
    <p:sldId id="288" r:id="rId32"/>
    <p:sldId id="260" r:id="rId33"/>
    <p:sldId id="25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87" d="100"/>
          <a:sy n="87" d="100"/>
        </p:scale>
        <p:origin x="-1344" y="-84"/>
      </p:cViewPr>
      <p:guideLst>
        <p:guide orient="horz" pos="2160"/>
        <p:guide pos="2880"/>
      </p:guideLst>
    </p:cSldViewPr>
  </p:slideViewPr>
  <p:notesTextViewPr>
    <p:cViewPr>
      <p:scale>
        <a:sx n="1" d="1"/>
        <a:sy n="1" d="1"/>
      </p:scale>
      <p:origin x="0" y="0"/>
    </p:cViewPr>
  </p:notesTextViewPr>
  <p:sorterViewPr>
    <p:cViewPr>
      <p:scale>
        <a:sx n="100" d="100"/>
        <a:sy n="100" d="100"/>
      </p:scale>
      <p:origin x="0" y="3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8A31B3-9C02-4D49-9307-86D04BD723F8}" type="datetimeFigureOut">
              <a:rPr lang="en-US" smtClean="0"/>
              <a:t>2/18/2013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65BA84-57B6-4F40-89B5-C608F1397E9F}" type="slidenum">
              <a:rPr lang="en-US" smtClean="0"/>
              <a:t>‹#›</a:t>
            </a:fld>
            <a:endParaRPr lang="en-US"/>
          </a:p>
        </p:txBody>
      </p:sp>
    </p:spTree>
    <p:extLst>
      <p:ext uri="{BB962C8B-B14F-4D97-AF65-F5344CB8AC3E}">
        <p14:creationId xmlns:p14="http://schemas.microsoft.com/office/powerpoint/2010/main" val="2212974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9490A2-7CBD-461F-B7D1-CB70F9D543CA}" type="datetimeFigureOut">
              <a:rPr lang="en-US" smtClean="0"/>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0BC8-B752-4C75-B062-E400AEB067BD}" type="slidenum">
              <a:rPr lang="en-US" smtClean="0"/>
              <a:t>‹#›</a:t>
            </a:fld>
            <a:endParaRPr lang="en-US"/>
          </a:p>
        </p:txBody>
      </p:sp>
    </p:spTree>
    <p:extLst>
      <p:ext uri="{BB962C8B-B14F-4D97-AF65-F5344CB8AC3E}">
        <p14:creationId xmlns:p14="http://schemas.microsoft.com/office/powerpoint/2010/main" val="3765654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490A2-7CBD-461F-B7D1-CB70F9D543CA}" type="datetimeFigureOut">
              <a:rPr lang="en-US" smtClean="0"/>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0BC8-B752-4C75-B062-E400AEB067BD}" type="slidenum">
              <a:rPr lang="en-US" smtClean="0"/>
              <a:t>‹#›</a:t>
            </a:fld>
            <a:endParaRPr lang="en-US"/>
          </a:p>
        </p:txBody>
      </p:sp>
    </p:spTree>
    <p:extLst>
      <p:ext uri="{BB962C8B-B14F-4D97-AF65-F5344CB8AC3E}">
        <p14:creationId xmlns:p14="http://schemas.microsoft.com/office/powerpoint/2010/main" val="359797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490A2-7CBD-461F-B7D1-CB70F9D543CA}" type="datetimeFigureOut">
              <a:rPr lang="en-US" smtClean="0"/>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0BC8-B752-4C75-B062-E400AEB067BD}" type="slidenum">
              <a:rPr lang="en-US" smtClean="0"/>
              <a:t>‹#›</a:t>
            </a:fld>
            <a:endParaRPr lang="en-US"/>
          </a:p>
        </p:txBody>
      </p:sp>
    </p:spTree>
    <p:extLst>
      <p:ext uri="{BB962C8B-B14F-4D97-AF65-F5344CB8AC3E}">
        <p14:creationId xmlns:p14="http://schemas.microsoft.com/office/powerpoint/2010/main" val="347875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490A2-7CBD-461F-B7D1-CB70F9D543CA}" type="datetimeFigureOut">
              <a:rPr lang="en-US" smtClean="0"/>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0BC8-B752-4C75-B062-E400AEB067BD}" type="slidenum">
              <a:rPr lang="en-US" smtClean="0"/>
              <a:t>‹#›</a:t>
            </a:fld>
            <a:endParaRPr lang="en-US"/>
          </a:p>
        </p:txBody>
      </p:sp>
    </p:spTree>
    <p:extLst>
      <p:ext uri="{BB962C8B-B14F-4D97-AF65-F5344CB8AC3E}">
        <p14:creationId xmlns:p14="http://schemas.microsoft.com/office/powerpoint/2010/main" val="4073493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490A2-7CBD-461F-B7D1-CB70F9D543CA}" type="datetimeFigureOut">
              <a:rPr lang="en-US" smtClean="0"/>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0BC8-B752-4C75-B062-E400AEB067BD}" type="slidenum">
              <a:rPr lang="en-US" smtClean="0"/>
              <a:t>‹#›</a:t>
            </a:fld>
            <a:endParaRPr lang="en-US"/>
          </a:p>
        </p:txBody>
      </p:sp>
    </p:spTree>
    <p:extLst>
      <p:ext uri="{BB962C8B-B14F-4D97-AF65-F5344CB8AC3E}">
        <p14:creationId xmlns:p14="http://schemas.microsoft.com/office/powerpoint/2010/main" val="330849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9490A2-7CBD-461F-B7D1-CB70F9D543CA}" type="datetimeFigureOut">
              <a:rPr lang="en-US" smtClean="0"/>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0BC8-B752-4C75-B062-E400AEB067BD}" type="slidenum">
              <a:rPr lang="en-US" smtClean="0"/>
              <a:t>‹#›</a:t>
            </a:fld>
            <a:endParaRPr lang="en-US"/>
          </a:p>
        </p:txBody>
      </p:sp>
    </p:spTree>
    <p:extLst>
      <p:ext uri="{BB962C8B-B14F-4D97-AF65-F5344CB8AC3E}">
        <p14:creationId xmlns:p14="http://schemas.microsoft.com/office/powerpoint/2010/main" val="411060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9490A2-7CBD-461F-B7D1-CB70F9D543CA}" type="datetimeFigureOut">
              <a:rPr lang="en-US" smtClean="0"/>
              <a:t>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00BC8-B752-4C75-B062-E400AEB067BD}" type="slidenum">
              <a:rPr lang="en-US" smtClean="0"/>
              <a:t>‹#›</a:t>
            </a:fld>
            <a:endParaRPr lang="en-US"/>
          </a:p>
        </p:txBody>
      </p:sp>
    </p:spTree>
    <p:extLst>
      <p:ext uri="{BB962C8B-B14F-4D97-AF65-F5344CB8AC3E}">
        <p14:creationId xmlns:p14="http://schemas.microsoft.com/office/powerpoint/2010/main" val="398222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9490A2-7CBD-461F-B7D1-CB70F9D543CA}" type="datetimeFigureOut">
              <a:rPr lang="en-US" smtClean="0"/>
              <a:t>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00BC8-B752-4C75-B062-E400AEB067BD}" type="slidenum">
              <a:rPr lang="en-US" smtClean="0"/>
              <a:t>‹#›</a:t>
            </a:fld>
            <a:endParaRPr lang="en-US"/>
          </a:p>
        </p:txBody>
      </p:sp>
    </p:spTree>
    <p:extLst>
      <p:ext uri="{BB962C8B-B14F-4D97-AF65-F5344CB8AC3E}">
        <p14:creationId xmlns:p14="http://schemas.microsoft.com/office/powerpoint/2010/main" val="74596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490A2-7CBD-461F-B7D1-CB70F9D543CA}" type="datetimeFigureOut">
              <a:rPr lang="en-US" smtClean="0"/>
              <a:t>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00BC8-B752-4C75-B062-E400AEB067BD}" type="slidenum">
              <a:rPr lang="en-US" smtClean="0"/>
              <a:t>‹#›</a:t>
            </a:fld>
            <a:endParaRPr lang="en-US"/>
          </a:p>
        </p:txBody>
      </p:sp>
    </p:spTree>
    <p:extLst>
      <p:ext uri="{BB962C8B-B14F-4D97-AF65-F5344CB8AC3E}">
        <p14:creationId xmlns:p14="http://schemas.microsoft.com/office/powerpoint/2010/main" val="198140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9490A2-7CBD-461F-B7D1-CB70F9D543CA}" type="datetimeFigureOut">
              <a:rPr lang="en-US" smtClean="0"/>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0BC8-B752-4C75-B062-E400AEB067BD}" type="slidenum">
              <a:rPr lang="en-US" smtClean="0"/>
              <a:t>‹#›</a:t>
            </a:fld>
            <a:endParaRPr lang="en-US"/>
          </a:p>
        </p:txBody>
      </p:sp>
    </p:spTree>
    <p:extLst>
      <p:ext uri="{BB962C8B-B14F-4D97-AF65-F5344CB8AC3E}">
        <p14:creationId xmlns:p14="http://schemas.microsoft.com/office/powerpoint/2010/main" val="413575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9490A2-7CBD-461F-B7D1-CB70F9D543CA}" type="datetimeFigureOut">
              <a:rPr lang="en-US" smtClean="0"/>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0BC8-B752-4C75-B062-E400AEB067BD}" type="slidenum">
              <a:rPr lang="en-US" smtClean="0"/>
              <a:t>‹#›</a:t>
            </a:fld>
            <a:endParaRPr lang="en-US"/>
          </a:p>
        </p:txBody>
      </p:sp>
    </p:spTree>
    <p:extLst>
      <p:ext uri="{BB962C8B-B14F-4D97-AF65-F5344CB8AC3E}">
        <p14:creationId xmlns:p14="http://schemas.microsoft.com/office/powerpoint/2010/main" val="332287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490A2-7CBD-461F-B7D1-CB70F9D543CA}" type="datetimeFigureOut">
              <a:rPr lang="en-US" smtClean="0"/>
              <a:t>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00BC8-B752-4C75-B062-E400AEB067BD}" type="slidenum">
              <a:rPr lang="en-US" smtClean="0"/>
              <a:t>‹#›</a:t>
            </a:fld>
            <a:endParaRPr lang="en-US"/>
          </a:p>
        </p:txBody>
      </p:sp>
    </p:spTree>
    <p:extLst>
      <p:ext uri="{BB962C8B-B14F-4D97-AF65-F5344CB8AC3E}">
        <p14:creationId xmlns:p14="http://schemas.microsoft.com/office/powerpoint/2010/main" val="309302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0"/>
            <a:ext cx="7772400" cy="1470025"/>
          </a:xfrm>
        </p:spPr>
        <p:txBody>
          <a:bodyPr/>
          <a:lstStyle/>
          <a:p>
            <a:r>
              <a:rPr lang="en-US" dirty="0" smtClean="0">
                <a:latin typeface="Berlin Sans FB" pitchFamily="34" charset="0"/>
              </a:rPr>
              <a:t>Ancient Civilizations</a:t>
            </a:r>
            <a:endParaRPr lang="en-US" dirty="0">
              <a:latin typeface="Berlin Sans FB" pitchFamily="34" charset="0"/>
            </a:endParaRPr>
          </a:p>
        </p:txBody>
      </p:sp>
      <p:sp>
        <p:nvSpPr>
          <p:cNvPr id="3" name="Subtitle 2"/>
          <p:cNvSpPr>
            <a:spLocks noGrp="1"/>
          </p:cNvSpPr>
          <p:nvPr>
            <p:ph type="subTitle" idx="1"/>
          </p:nvPr>
        </p:nvSpPr>
        <p:spPr>
          <a:xfrm>
            <a:off x="1295400" y="2895600"/>
            <a:ext cx="6400800" cy="1752600"/>
          </a:xfrm>
        </p:spPr>
        <p:txBody>
          <a:bodyPr/>
          <a:lstStyle/>
          <a:p>
            <a:r>
              <a:rPr lang="en-US" dirty="0" smtClean="0">
                <a:solidFill>
                  <a:schemeClr val="tx1"/>
                </a:solidFill>
              </a:rPr>
              <a:t>Aztec, Inca, and Maya</a:t>
            </a:r>
            <a:endParaRPr lang="en-US" dirty="0">
              <a:solidFill>
                <a:schemeClr val="tx1"/>
              </a:solidFill>
            </a:endParaRPr>
          </a:p>
        </p:txBody>
      </p:sp>
    </p:spTree>
    <p:extLst>
      <p:ext uri="{BB962C8B-B14F-4D97-AF65-F5344CB8AC3E}">
        <p14:creationId xmlns:p14="http://schemas.microsoft.com/office/powerpoint/2010/main" val="306590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65" b="94100" l="0" r="100000">
                        <a14:foregroundMark x1="10833" y1="71976" x2="10833" y2="71976"/>
                        <a14:foregroundMark x1="13750" y1="74336" x2="13750" y2="74336"/>
                        <a14:foregroundMark x1="9792" y1="73746" x2="3750" y2="74631"/>
                        <a14:foregroundMark x1="21250" y1="66962" x2="26250" y2="63422"/>
                        <a14:foregroundMark x1="31042" y1="62242" x2="32708" y2="58702"/>
                        <a14:foregroundMark x1="37500" y1="58112" x2="40625" y2="55162"/>
                        <a14:foregroundMark x1="47708" y1="52507" x2="51875" y2="46903"/>
                        <a14:foregroundMark x1="81875" y1="51327" x2="82708" y2="47788"/>
                        <a14:foregroundMark x1="96667" y1="48378" x2="98125" y2="49263"/>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381000"/>
            <a:ext cx="8523611"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7953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The Aztecs grew their most productive crops on the </a:t>
            </a:r>
            <a:r>
              <a:rPr lang="en-US" dirty="0" err="1" smtClean="0"/>
              <a:t>chinampas</a:t>
            </a:r>
            <a:r>
              <a:rPr lang="en-US" dirty="0" smtClean="0"/>
              <a:t>, plots of fertile land built up in rectangular strips in marshy lakes</a:t>
            </a:r>
            <a:endParaRPr lang="en-US" dirty="0"/>
          </a:p>
        </p:txBody>
      </p:sp>
      <p:sp>
        <p:nvSpPr>
          <p:cNvPr id="4" name="TextBox 3"/>
          <p:cNvSpPr txBox="1"/>
          <p:nvPr/>
        </p:nvSpPr>
        <p:spPr>
          <a:xfrm>
            <a:off x="304800" y="685800"/>
            <a:ext cx="8458200" cy="830997"/>
          </a:xfrm>
          <a:prstGeom prst="rect">
            <a:avLst/>
          </a:prstGeom>
          <a:noFill/>
        </p:spPr>
        <p:txBody>
          <a:bodyPr wrap="square" rtlCol="0">
            <a:spAutoFit/>
          </a:bodyPr>
          <a:lstStyle/>
          <a:p>
            <a:pPr algn="ctr"/>
            <a:r>
              <a:rPr lang="en-US" sz="4800" b="1" dirty="0" smtClean="0"/>
              <a:t>CHINAMPAS</a:t>
            </a:r>
            <a:endParaRPr lang="en-US" sz="4800" b="1" dirty="0"/>
          </a:p>
        </p:txBody>
      </p:sp>
    </p:spTree>
    <p:extLst>
      <p:ext uri="{BB962C8B-B14F-4D97-AF65-F5344CB8AC3E}">
        <p14:creationId xmlns:p14="http://schemas.microsoft.com/office/powerpoint/2010/main" val="306636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6195" b="99115" l="1458" r="99792">
                        <a14:foregroundMark x1="69167" y1="52212" x2="89375" y2="52802"/>
                        <a14:foregroundMark x1="83958" y1="79351" x2="91250" y2="77876"/>
                        <a14:foregroundMark x1="32500" y1="93510" x2="44167" y2="93510"/>
                        <a14:foregroundMark x1="29583" y1="89381" x2="18542" y2="83481"/>
                        <a14:foregroundMark x1="17917" y1="81711" x2="10417" y2="73156"/>
                        <a14:foregroundMark x1="53542" y1="87316" x2="75625" y2="87316"/>
                        <a14:foregroundMark x1="43958" y1="96460" x2="46042" y2="92035"/>
                        <a14:foregroundMark x1="27083" y1="12389" x2="43125" y2="12684"/>
                      </a14:backgroundRemoval>
                    </a14:imgEffect>
                    <a14:imgEffect>
                      <a14:sharpenSoften amount="38000"/>
                    </a14:imgEffect>
                    <a14:imgEffect>
                      <a14:brightnessContrast contrast="-32000"/>
                    </a14:imgEffect>
                  </a14:imgLayer>
                </a14:imgProps>
              </a:ext>
              <a:ext uri="{28A0092B-C50C-407E-A947-70E740481C1C}">
                <a14:useLocalDpi xmlns:a14="http://schemas.microsoft.com/office/drawing/2010/main" val="0"/>
              </a:ext>
            </a:extLst>
          </a:blip>
          <a:stretch>
            <a:fillRect/>
          </a:stretch>
        </p:blipFill>
        <p:spPr>
          <a:xfrm>
            <a:off x="304800" y="304800"/>
            <a:ext cx="8631504" cy="6096000"/>
          </a:xfrm>
        </p:spPr>
      </p:pic>
    </p:spTree>
    <p:extLst>
      <p:ext uri="{BB962C8B-B14F-4D97-AF65-F5344CB8AC3E}">
        <p14:creationId xmlns:p14="http://schemas.microsoft.com/office/powerpoint/2010/main" val="410437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The Aztecs lived in simple adobe (mud) houses, often containing only one main room and very little in the way of furniture</a:t>
            </a:r>
            <a:endParaRPr lang="en-US" dirty="0"/>
          </a:p>
        </p:txBody>
      </p:sp>
      <p:sp>
        <p:nvSpPr>
          <p:cNvPr id="4" name="TextBox 3"/>
          <p:cNvSpPr txBox="1"/>
          <p:nvPr/>
        </p:nvSpPr>
        <p:spPr>
          <a:xfrm>
            <a:off x="304800" y="685800"/>
            <a:ext cx="8458200" cy="830997"/>
          </a:xfrm>
          <a:prstGeom prst="rect">
            <a:avLst/>
          </a:prstGeom>
          <a:noFill/>
        </p:spPr>
        <p:txBody>
          <a:bodyPr wrap="square" rtlCol="0">
            <a:spAutoFit/>
          </a:bodyPr>
          <a:lstStyle/>
          <a:p>
            <a:pPr algn="ctr"/>
            <a:r>
              <a:rPr lang="en-US" sz="4800" b="1" dirty="0" smtClean="0"/>
              <a:t>AZTEC HOME </a:t>
            </a:r>
            <a:endParaRPr lang="en-US" sz="4800" b="1" dirty="0"/>
          </a:p>
        </p:txBody>
      </p:sp>
    </p:spTree>
    <p:extLst>
      <p:ext uri="{BB962C8B-B14F-4D97-AF65-F5344CB8AC3E}">
        <p14:creationId xmlns:p14="http://schemas.microsoft.com/office/powerpoint/2010/main" val="383886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3245" r="100000">
                        <a14:backgroundMark x1="37463" y1="61667" x2="36283" y2="50625"/>
                      </a14:backgroundRemoval>
                    </a14:imgEffect>
                  </a14:imgLayer>
                </a14:imgProps>
              </a:ext>
              <a:ext uri="{28A0092B-C50C-407E-A947-70E740481C1C}">
                <a14:useLocalDpi xmlns:a14="http://schemas.microsoft.com/office/drawing/2010/main" val="0"/>
              </a:ext>
            </a:extLst>
          </a:blip>
          <a:stretch>
            <a:fillRect/>
          </a:stretch>
        </p:blipFill>
        <p:spPr>
          <a:xfrm>
            <a:off x="2419350" y="381000"/>
            <a:ext cx="4305300" cy="6096000"/>
          </a:xfrm>
          <a:prstGeom prst="rect">
            <a:avLst/>
          </a:prstGeom>
        </p:spPr>
      </p:pic>
    </p:spTree>
    <p:extLst>
      <p:ext uri="{BB962C8B-B14F-4D97-AF65-F5344CB8AC3E}">
        <p14:creationId xmlns:p14="http://schemas.microsoft.com/office/powerpoint/2010/main" val="1220817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600200"/>
            <a:ext cx="7772400" cy="4525963"/>
          </a:xfrm>
        </p:spPr>
        <p:txBody>
          <a:bodyPr/>
          <a:lstStyle/>
          <a:p>
            <a:pPr marL="0" indent="0" algn="ctr">
              <a:buNone/>
            </a:pPr>
            <a:endParaRPr lang="en-US" dirty="0" smtClean="0"/>
          </a:p>
          <a:p>
            <a:pPr marL="0" indent="0" algn="ctr">
              <a:buNone/>
            </a:pPr>
            <a:r>
              <a:rPr lang="en-US" dirty="0" smtClean="0"/>
              <a:t>In Mesoamerica, youths had to join the army at the age of 17. Showing courage in battle was the best and most common way of climbing the social ladder.</a:t>
            </a:r>
            <a:endParaRPr lang="en-US" dirty="0"/>
          </a:p>
        </p:txBody>
      </p:sp>
      <p:sp>
        <p:nvSpPr>
          <p:cNvPr id="4" name="TextBox 3"/>
          <p:cNvSpPr txBox="1"/>
          <p:nvPr/>
        </p:nvSpPr>
        <p:spPr>
          <a:xfrm>
            <a:off x="304800" y="685800"/>
            <a:ext cx="8458200" cy="830997"/>
          </a:xfrm>
          <a:prstGeom prst="rect">
            <a:avLst/>
          </a:prstGeom>
          <a:noFill/>
        </p:spPr>
        <p:txBody>
          <a:bodyPr wrap="square" rtlCol="0">
            <a:spAutoFit/>
          </a:bodyPr>
          <a:lstStyle/>
          <a:p>
            <a:pPr algn="ctr"/>
            <a:r>
              <a:rPr lang="en-US" sz="4800" b="1" dirty="0" smtClean="0"/>
              <a:t>AZTEC APPRENTICE WARRIOR </a:t>
            </a:r>
            <a:endParaRPr lang="en-US" sz="4800" b="1" dirty="0"/>
          </a:p>
        </p:txBody>
      </p:sp>
    </p:spTree>
    <p:extLst>
      <p:ext uri="{BB962C8B-B14F-4D97-AF65-F5344CB8AC3E}">
        <p14:creationId xmlns:p14="http://schemas.microsoft.com/office/powerpoint/2010/main" val="116859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8750" b="91458" l="0" r="100000"/>
                    </a14:imgEffect>
                  </a14:imgLayer>
                </a14:imgProps>
              </a:ext>
              <a:ext uri="{28A0092B-C50C-407E-A947-70E740481C1C}">
                <a14:useLocalDpi xmlns:a14="http://schemas.microsoft.com/office/drawing/2010/main" val="0"/>
              </a:ext>
            </a:extLst>
          </a:blip>
          <a:srcRect t="6624" b="8056"/>
          <a:stretch/>
        </p:blipFill>
        <p:spPr>
          <a:xfrm>
            <a:off x="2133600" y="346910"/>
            <a:ext cx="5029200" cy="6075662"/>
          </a:xfrm>
        </p:spPr>
      </p:pic>
    </p:spTree>
    <p:extLst>
      <p:ext uri="{BB962C8B-B14F-4D97-AF65-F5344CB8AC3E}">
        <p14:creationId xmlns:p14="http://schemas.microsoft.com/office/powerpoint/2010/main" val="147971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The most prestigious military orders were those of the eagle and the jaguar, each of which had its own special warrior costume.</a:t>
            </a:r>
            <a:endParaRPr lang="en-US" dirty="0"/>
          </a:p>
        </p:txBody>
      </p:sp>
      <p:sp>
        <p:nvSpPr>
          <p:cNvPr id="4" name="TextBox 3"/>
          <p:cNvSpPr txBox="1"/>
          <p:nvPr/>
        </p:nvSpPr>
        <p:spPr>
          <a:xfrm>
            <a:off x="304800" y="685800"/>
            <a:ext cx="8458200" cy="830997"/>
          </a:xfrm>
          <a:prstGeom prst="rect">
            <a:avLst/>
          </a:prstGeom>
          <a:noFill/>
        </p:spPr>
        <p:txBody>
          <a:bodyPr wrap="square" rtlCol="0">
            <a:spAutoFit/>
          </a:bodyPr>
          <a:lstStyle/>
          <a:p>
            <a:pPr algn="ctr"/>
            <a:r>
              <a:rPr lang="en-US" sz="4800" b="1" dirty="0" smtClean="0"/>
              <a:t>JAGUAR WARRIORS </a:t>
            </a:r>
            <a:endParaRPr lang="en-US" sz="4800" b="1" dirty="0"/>
          </a:p>
        </p:txBody>
      </p:sp>
    </p:spTree>
    <p:extLst>
      <p:ext uri="{BB962C8B-B14F-4D97-AF65-F5344CB8AC3E}">
        <p14:creationId xmlns:p14="http://schemas.microsoft.com/office/powerpoint/2010/main" val="3742325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579" y="381000"/>
            <a:ext cx="4210050" cy="5961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13806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This majestic temple stands in the ceremonial center of the Mayan city of Tikal.</a:t>
            </a:r>
            <a:endParaRPr lang="en-US" dirty="0"/>
          </a:p>
        </p:txBody>
      </p:sp>
      <p:sp>
        <p:nvSpPr>
          <p:cNvPr id="4" name="TextBox 3"/>
          <p:cNvSpPr txBox="1"/>
          <p:nvPr/>
        </p:nvSpPr>
        <p:spPr>
          <a:xfrm>
            <a:off x="304800" y="685800"/>
            <a:ext cx="8458200" cy="830997"/>
          </a:xfrm>
          <a:prstGeom prst="rect">
            <a:avLst/>
          </a:prstGeom>
          <a:noFill/>
        </p:spPr>
        <p:txBody>
          <a:bodyPr wrap="square" rtlCol="0">
            <a:spAutoFit/>
          </a:bodyPr>
          <a:lstStyle/>
          <a:p>
            <a:pPr algn="ctr"/>
            <a:r>
              <a:rPr lang="en-US" sz="4800" b="1" dirty="0" smtClean="0"/>
              <a:t>TEMPLE OF THE GIANT JAGUAR </a:t>
            </a:r>
            <a:endParaRPr lang="en-US" sz="4800" b="1" dirty="0"/>
          </a:p>
        </p:txBody>
      </p:sp>
    </p:spTree>
    <p:extLst>
      <p:ext uri="{BB962C8B-B14F-4D97-AF65-F5344CB8AC3E}">
        <p14:creationId xmlns:p14="http://schemas.microsoft.com/office/powerpoint/2010/main" val="333227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660460"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50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982" y="381000"/>
            <a:ext cx="4197668" cy="594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32284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The Mayan god of rain was named </a:t>
            </a:r>
            <a:r>
              <a:rPr lang="en-US" dirty="0" err="1" smtClean="0"/>
              <a:t>Chac</a:t>
            </a:r>
            <a:r>
              <a:rPr lang="en-US" dirty="0" smtClean="0"/>
              <a:t>. In some regions, he was so important that the facades of buildings were covered with his masks.</a:t>
            </a:r>
            <a:endParaRPr lang="en-US" dirty="0"/>
          </a:p>
        </p:txBody>
      </p:sp>
      <p:sp>
        <p:nvSpPr>
          <p:cNvPr id="4" name="TextBox 3"/>
          <p:cNvSpPr txBox="1"/>
          <p:nvPr/>
        </p:nvSpPr>
        <p:spPr>
          <a:xfrm>
            <a:off x="304800" y="685800"/>
            <a:ext cx="8458200" cy="830997"/>
          </a:xfrm>
          <a:prstGeom prst="rect">
            <a:avLst/>
          </a:prstGeom>
          <a:noFill/>
        </p:spPr>
        <p:txBody>
          <a:bodyPr wrap="square" rtlCol="0">
            <a:spAutoFit/>
          </a:bodyPr>
          <a:lstStyle/>
          <a:p>
            <a:pPr algn="ctr"/>
            <a:r>
              <a:rPr lang="en-US" sz="4800" b="1" dirty="0" smtClean="0"/>
              <a:t>RAIN GOD </a:t>
            </a:r>
            <a:endParaRPr lang="en-US" sz="4800" b="1" dirty="0"/>
          </a:p>
        </p:txBody>
      </p:sp>
    </p:spTree>
    <p:extLst>
      <p:ext uri="{BB962C8B-B14F-4D97-AF65-F5344CB8AC3E}">
        <p14:creationId xmlns:p14="http://schemas.microsoft.com/office/powerpoint/2010/main" val="225670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375" l="5605" r="100000"/>
                    </a14:imgEffect>
                  </a14:imgLayer>
                </a14:imgProps>
              </a:ext>
              <a:ext uri="{28A0092B-C50C-407E-A947-70E740481C1C}">
                <a14:useLocalDpi xmlns:a14="http://schemas.microsoft.com/office/drawing/2010/main" val="0"/>
              </a:ext>
            </a:extLst>
          </a:blip>
          <a:stretch>
            <a:fillRect/>
          </a:stretch>
        </p:blipFill>
        <p:spPr>
          <a:xfrm>
            <a:off x="2133600" y="413657"/>
            <a:ext cx="4305300" cy="6096000"/>
          </a:xfrm>
          <a:prstGeom prst="rect">
            <a:avLst/>
          </a:prstGeom>
        </p:spPr>
      </p:pic>
    </p:spTree>
    <p:extLst>
      <p:ext uri="{BB962C8B-B14F-4D97-AF65-F5344CB8AC3E}">
        <p14:creationId xmlns:p14="http://schemas.microsoft.com/office/powerpoint/2010/main" val="493606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These colorful figures found in </a:t>
            </a:r>
            <a:r>
              <a:rPr lang="en-US" dirty="0" err="1" smtClean="0"/>
              <a:t>Chancay</a:t>
            </a:r>
            <a:r>
              <a:rPr lang="en-US" dirty="0" smtClean="0"/>
              <a:t> tombs are called “dolls” because it is believed they were used in daily life. They were placed with the deceased to serve them in the afterlife.</a:t>
            </a:r>
            <a:endParaRPr lang="en-US" dirty="0"/>
          </a:p>
        </p:txBody>
      </p:sp>
      <p:sp>
        <p:nvSpPr>
          <p:cNvPr id="4" name="TextBox 3"/>
          <p:cNvSpPr txBox="1"/>
          <p:nvPr/>
        </p:nvSpPr>
        <p:spPr>
          <a:xfrm>
            <a:off x="304800" y="685800"/>
            <a:ext cx="8458200" cy="830997"/>
          </a:xfrm>
          <a:prstGeom prst="rect">
            <a:avLst/>
          </a:prstGeom>
          <a:noFill/>
        </p:spPr>
        <p:txBody>
          <a:bodyPr wrap="square" rtlCol="0">
            <a:spAutoFit/>
          </a:bodyPr>
          <a:lstStyle/>
          <a:p>
            <a:pPr algn="ctr"/>
            <a:r>
              <a:rPr lang="en-US" sz="4800" b="1" dirty="0" smtClean="0"/>
              <a:t>DOLL COMPANION </a:t>
            </a:r>
            <a:endParaRPr lang="en-US" sz="4800" b="1" dirty="0"/>
          </a:p>
        </p:txBody>
      </p:sp>
    </p:spTree>
    <p:extLst>
      <p:ext uri="{BB962C8B-B14F-4D97-AF65-F5344CB8AC3E}">
        <p14:creationId xmlns:p14="http://schemas.microsoft.com/office/powerpoint/2010/main" val="1579967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10" l="2500" r="100000"/>
                    </a14:imgEffect>
                  </a14:imgLayer>
                </a14:imgProps>
              </a:ext>
              <a:ext uri="{28A0092B-C50C-407E-A947-70E740481C1C}">
                <a14:useLocalDpi xmlns:a14="http://schemas.microsoft.com/office/drawing/2010/main" val="0"/>
              </a:ext>
            </a:extLst>
          </a:blip>
          <a:stretch>
            <a:fillRect/>
          </a:stretch>
        </p:blipFill>
        <p:spPr>
          <a:xfrm>
            <a:off x="0" y="0"/>
            <a:ext cx="6284814" cy="4438650"/>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1042" b="89792" l="1475" r="100000"/>
                    </a14:imgEffect>
                  </a14:imgLayer>
                </a14:imgProps>
              </a:ext>
              <a:ext uri="{28A0092B-C50C-407E-A947-70E740481C1C}">
                <a14:useLocalDpi xmlns:a14="http://schemas.microsoft.com/office/drawing/2010/main" val="0"/>
              </a:ext>
            </a:extLst>
          </a:blip>
          <a:srcRect t="4972" b="10102"/>
          <a:stretch/>
        </p:blipFill>
        <p:spPr>
          <a:xfrm>
            <a:off x="5715000" y="2667000"/>
            <a:ext cx="3279308" cy="3943350"/>
          </a:xfrm>
          <a:prstGeom prst="rect">
            <a:avLst/>
          </a:prstGeom>
        </p:spPr>
      </p:pic>
    </p:spTree>
    <p:extLst>
      <p:ext uri="{BB962C8B-B14F-4D97-AF65-F5344CB8AC3E}">
        <p14:creationId xmlns:p14="http://schemas.microsoft.com/office/powerpoint/2010/main" val="1001862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986" y="1752600"/>
            <a:ext cx="8229600" cy="4525963"/>
          </a:xfrm>
        </p:spPr>
        <p:txBody>
          <a:bodyPr/>
          <a:lstStyle/>
          <a:p>
            <a:pPr marL="0" indent="0" algn="ctr">
              <a:buNone/>
            </a:pPr>
            <a:r>
              <a:rPr lang="en-US" dirty="0" smtClean="0"/>
              <a:t>Tunics and ponchos could be highly decorative. They were worn slipped over the head and were sewn at the sides</a:t>
            </a:r>
          </a:p>
          <a:p>
            <a:pPr marL="0" indent="0" algn="ctr">
              <a:buNone/>
            </a:pPr>
            <a:endParaRPr lang="en-US" dirty="0" smtClean="0"/>
          </a:p>
          <a:p>
            <a:pPr marL="0" indent="0" algn="ctr">
              <a:buNone/>
            </a:pPr>
            <a:r>
              <a:rPr lang="en-US" dirty="0" smtClean="0"/>
              <a:t>All Peruvian men carried a small bag under their cloak, slung over the shoulder. In it they carried coca leaves for chewing and amulets (good-luck charms).</a:t>
            </a:r>
            <a:endParaRPr lang="en-US" dirty="0"/>
          </a:p>
        </p:txBody>
      </p:sp>
      <p:sp>
        <p:nvSpPr>
          <p:cNvPr id="4" name="TextBox 3"/>
          <p:cNvSpPr txBox="1"/>
          <p:nvPr/>
        </p:nvSpPr>
        <p:spPr>
          <a:xfrm>
            <a:off x="315686" y="685799"/>
            <a:ext cx="8458200" cy="830997"/>
          </a:xfrm>
          <a:prstGeom prst="rect">
            <a:avLst/>
          </a:prstGeom>
          <a:noFill/>
        </p:spPr>
        <p:txBody>
          <a:bodyPr wrap="square" rtlCol="0">
            <a:spAutoFit/>
          </a:bodyPr>
          <a:lstStyle/>
          <a:p>
            <a:pPr algn="ctr"/>
            <a:r>
              <a:rPr lang="en-US" sz="4800" b="1" dirty="0" smtClean="0"/>
              <a:t>PONCHOS and PERUVIAN BAG  </a:t>
            </a:r>
            <a:endParaRPr lang="en-US" sz="4800" b="1" dirty="0"/>
          </a:p>
        </p:txBody>
      </p:sp>
    </p:spTree>
    <p:extLst>
      <p:ext uri="{BB962C8B-B14F-4D97-AF65-F5344CB8AC3E}">
        <p14:creationId xmlns:p14="http://schemas.microsoft.com/office/powerpoint/2010/main" val="2493673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350" y="381000"/>
            <a:ext cx="4305300" cy="60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85799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Dominated by the temple-pyramid El Castillo (The Castle), the Mayan city of </a:t>
            </a:r>
            <a:r>
              <a:rPr lang="en-US" dirty="0" err="1" smtClean="0"/>
              <a:t>Chichen</a:t>
            </a:r>
            <a:r>
              <a:rPr lang="en-US" dirty="0" smtClean="0"/>
              <a:t> Itza grew into an important commercial center with links to many other areas.</a:t>
            </a:r>
            <a:endParaRPr lang="en-US" dirty="0"/>
          </a:p>
        </p:txBody>
      </p:sp>
      <p:sp>
        <p:nvSpPr>
          <p:cNvPr id="4" name="TextBox 3"/>
          <p:cNvSpPr txBox="1"/>
          <p:nvPr/>
        </p:nvSpPr>
        <p:spPr>
          <a:xfrm>
            <a:off x="304800" y="685800"/>
            <a:ext cx="8458200" cy="830997"/>
          </a:xfrm>
          <a:prstGeom prst="rect">
            <a:avLst/>
          </a:prstGeom>
          <a:noFill/>
        </p:spPr>
        <p:txBody>
          <a:bodyPr wrap="square" rtlCol="0">
            <a:spAutoFit/>
          </a:bodyPr>
          <a:lstStyle/>
          <a:p>
            <a:pPr algn="ctr"/>
            <a:r>
              <a:rPr lang="en-US" sz="4800" b="1" dirty="0" smtClean="0"/>
              <a:t>EL CASTILLO </a:t>
            </a:r>
            <a:endParaRPr lang="en-US" sz="4800" b="1" dirty="0"/>
          </a:p>
        </p:txBody>
      </p:sp>
    </p:spTree>
    <p:extLst>
      <p:ext uri="{BB962C8B-B14F-4D97-AF65-F5344CB8AC3E}">
        <p14:creationId xmlns:p14="http://schemas.microsoft.com/office/powerpoint/2010/main" val="2455141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81000"/>
            <a:ext cx="3982403"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0449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Mayan inscriptions were mainly historical, recording births, accessions, wars, deaths, and marriages of Mayan kings.</a:t>
            </a:r>
            <a:endParaRPr lang="en-US" dirty="0"/>
          </a:p>
        </p:txBody>
      </p:sp>
      <p:sp>
        <p:nvSpPr>
          <p:cNvPr id="4" name="TextBox 3"/>
          <p:cNvSpPr txBox="1"/>
          <p:nvPr/>
        </p:nvSpPr>
        <p:spPr>
          <a:xfrm>
            <a:off x="304800" y="685800"/>
            <a:ext cx="8458200" cy="830997"/>
          </a:xfrm>
          <a:prstGeom prst="rect">
            <a:avLst/>
          </a:prstGeom>
          <a:noFill/>
        </p:spPr>
        <p:txBody>
          <a:bodyPr wrap="square" rtlCol="0">
            <a:spAutoFit/>
          </a:bodyPr>
          <a:lstStyle/>
          <a:p>
            <a:pPr algn="ctr"/>
            <a:r>
              <a:rPr lang="en-US" sz="4800" b="1" dirty="0" smtClean="0"/>
              <a:t>MAYAN GLYPHS </a:t>
            </a:r>
            <a:endParaRPr lang="en-US" sz="4800" b="1" dirty="0"/>
          </a:p>
        </p:txBody>
      </p:sp>
    </p:spTree>
    <p:extLst>
      <p:ext uri="{BB962C8B-B14F-4D97-AF65-F5344CB8AC3E}">
        <p14:creationId xmlns:p14="http://schemas.microsoft.com/office/powerpoint/2010/main" val="305188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Several stone heads like this one have been found in the Olmec heartland in Mexico’s Gulf Coast region. They may represent rulers or important people.</a:t>
            </a:r>
            <a:endParaRPr lang="en-US" dirty="0"/>
          </a:p>
        </p:txBody>
      </p:sp>
      <p:sp>
        <p:nvSpPr>
          <p:cNvPr id="5" name="TextBox 4"/>
          <p:cNvSpPr txBox="1"/>
          <p:nvPr/>
        </p:nvSpPr>
        <p:spPr>
          <a:xfrm>
            <a:off x="304800" y="685800"/>
            <a:ext cx="8458200" cy="830997"/>
          </a:xfrm>
          <a:prstGeom prst="rect">
            <a:avLst/>
          </a:prstGeom>
          <a:noFill/>
        </p:spPr>
        <p:txBody>
          <a:bodyPr wrap="square" rtlCol="0">
            <a:spAutoFit/>
          </a:bodyPr>
          <a:lstStyle/>
          <a:p>
            <a:pPr algn="ctr"/>
            <a:r>
              <a:rPr lang="en-US" sz="4800" b="1" dirty="0" smtClean="0"/>
              <a:t>OLMEC HEAD </a:t>
            </a:r>
            <a:endParaRPr lang="en-US" sz="4800" b="1" dirty="0"/>
          </a:p>
        </p:txBody>
      </p:sp>
    </p:spTree>
    <p:extLst>
      <p:ext uri="{BB962C8B-B14F-4D97-AF65-F5344CB8AC3E}">
        <p14:creationId xmlns:p14="http://schemas.microsoft.com/office/powerpoint/2010/main" val="332422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62000"/>
            <a:ext cx="6858000" cy="4843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9054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4525963"/>
          </a:xfrm>
        </p:spPr>
        <p:txBody>
          <a:bodyPr/>
          <a:lstStyle/>
          <a:p>
            <a:pPr marL="0" indent="0" algn="ctr">
              <a:buNone/>
            </a:pPr>
            <a:endParaRPr lang="en-US" dirty="0" smtClean="0"/>
          </a:p>
          <a:p>
            <a:pPr marL="0" indent="0" algn="ctr">
              <a:buNone/>
            </a:pPr>
            <a:r>
              <a:rPr lang="en-US" dirty="0" smtClean="0"/>
              <a:t>Spanish conquistadores never found the remote city of Machu Picchu, strategically positioned at the edge of the Incan Empire. Although known locally, it was unknown to the outside world until 1911. </a:t>
            </a:r>
            <a:endParaRPr lang="en-US" dirty="0"/>
          </a:p>
        </p:txBody>
      </p:sp>
      <p:sp>
        <p:nvSpPr>
          <p:cNvPr id="4" name="TextBox 3"/>
          <p:cNvSpPr txBox="1"/>
          <p:nvPr/>
        </p:nvSpPr>
        <p:spPr>
          <a:xfrm>
            <a:off x="304800" y="685800"/>
            <a:ext cx="8458200" cy="830997"/>
          </a:xfrm>
          <a:prstGeom prst="rect">
            <a:avLst/>
          </a:prstGeom>
          <a:noFill/>
        </p:spPr>
        <p:txBody>
          <a:bodyPr wrap="square" rtlCol="0">
            <a:spAutoFit/>
          </a:bodyPr>
          <a:lstStyle/>
          <a:p>
            <a:pPr algn="ctr"/>
            <a:r>
              <a:rPr lang="en-US" sz="4800" b="1" dirty="0" smtClean="0"/>
              <a:t>MACHU PICCHU</a:t>
            </a:r>
            <a:endParaRPr lang="en-US" sz="4800" b="1" dirty="0"/>
          </a:p>
        </p:txBody>
      </p:sp>
    </p:spTree>
    <p:extLst>
      <p:ext uri="{BB962C8B-B14F-4D97-AF65-F5344CB8AC3E}">
        <p14:creationId xmlns:p14="http://schemas.microsoft.com/office/powerpoint/2010/main" val="3595696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57200"/>
            <a:ext cx="7787235" cy="54997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24048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295400"/>
            <a:ext cx="8229600" cy="4525963"/>
          </a:xfrm>
        </p:spPr>
        <p:txBody>
          <a:bodyPr/>
          <a:lstStyle/>
          <a:p>
            <a:pPr marL="0" indent="0" algn="ctr">
              <a:buNone/>
            </a:pPr>
            <a:endParaRPr lang="en-US" dirty="0" smtClean="0"/>
          </a:p>
          <a:p>
            <a:pPr marL="0" indent="0" algn="ctr">
              <a:buNone/>
            </a:pPr>
            <a:endParaRPr lang="en-US" dirty="0" smtClean="0"/>
          </a:p>
          <a:p>
            <a:pPr marL="0" indent="0" algn="ctr">
              <a:buNone/>
            </a:pPr>
            <a:r>
              <a:rPr lang="en-US" dirty="0" smtClean="0"/>
              <a:t>To get the highest yield from their crops, </a:t>
            </a:r>
          </a:p>
          <a:p>
            <a:pPr marL="0" indent="0" algn="ctr">
              <a:buNone/>
            </a:pPr>
            <a:r>
              <a:rPr lang="en-US" dirty="0" smtClean="0"/>
              <a:t>the Incas used sophisticated terracing </a:t>
            </a:r>
          </a:p>
          <a:p>
            <a:pPr marL="0" indent="0" algn="ctr">
              <a:buNone/>
            </a:pPr>
            <a:r>
              <a:rPr lang="en-US" dirty="0" smtClean="0"/>
              <a:t>and irrigation methods on hillsides. </a:t>
            </a:r>
          </a:p>
          <a:p>
            <a:pPr marL="0" indent="0" algn="ctr">
              <a:buNone/>
            </a:pPr>
            <a:r>
              <a:rPr lang="en-US" dirty="0" smtClean="0"/>
              <a:t>Terracing also resists land erosion.</a:t>
            </a:r>
            <a:endParaRPr lang="en-US" dirty="0"/>
          </a:p>
        </p:txBody>
      </p:sp>
      <p:sp>
        <p:nvSpPr>
          <p:cNvPr id="4" name="TextBox 3"/>
          <p:cNvSpPr txBox="1"/>
          <p:nvPr/>
        </p:nvSpPr>
        <p:spPr>
          <a:xfrm>
            <a:off x="304800" y="685800"/>
            <a:ext cx="8458200" cy="830997"/>
          </a:xfrm>
          <a:prstGeom prst="rect">
            <a:avLst/>
          </a:prstGeom>
          <a:noFill/>
        </p:spPr>
        <p:txBody>
          <a:bodyPr wrap="square" rtlCol="0">
            <a:spAutoFit/>
          </a:bodyPr>
          <a:lstStyle/>
          <a:p>
            <a:pPr algn="ctr"/>
            <a:r>
              <a:rPr lang="en-US" sz="4800" b="1" dirty="0" smtClean="0"/>
              <a:t>MACHU PICCHU TERRACES </a:t>
            </a:r>
            <a:endParaRPr lang="en-US" sz="4800" b="1" dirty="0"/>
          </a:p>
        </p:txBody>
      </p:sp>
    </p:spTree>
    <p:extLst>
      <p:ext uri="{BB962C8B-B14F-4D97-AF65-F5344CB8AC3E}">
        <p14:creationId xmlns:p14="http://schemas.microsoft.com/office/powerpoint/2010/main" val="2219867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4267200" cy="6042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37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The Toltec capital of Tula reflects the beginning of an era of great military action. The site is full of carvings of warriors equipped for war, including these that once supported a roof.</a:t>
            </a:r>
            <a:endParaRPr lang="en-US" dirty="0"/>
          </a:p>
        </p:txBody>
      </p:sp>
      <p:sp>
        <p:nvSpPr>
          <p:cNvPr id="4" name="TextBox 3"/>
          <p:cNvSpPr txBox="1"/>
          <p:nvPr/>
        </p:nvSpPr>
        <p:spPr>
          <a:xfrm>
            <a:off x="304800" y="685800"/>
            <a:ext cx="8458200" cy="830997"/>
          </a:xfrm>
          <a:prstGeom prst="rect">
            <a:avLst/>
          </a:prstGeom>
          <a:noFill/>
        </p:spPr>
        <p:txBody>
          <a:bodyPr wrap="square" rtlCol="0">
            <a:spAutoFit/>
          </a:bodyPr>
          <a:lstStyle/>
          <a:p>
            <a:pPr algn="ctr"/>
            <a:r>
              <a:rPr lang="en-US" sz="4800" b="1" dirty="0" smtClean="0"/>
              <a:t>TOLTEC WARRIOR </a:t>
            </a:r>
            <a:endParaRPr lang="en-US" sz="4800" b="1" dirty="0"/>
          </a:p>
        </p:txBody>
      </p:sp>
    </p:spTree>
    <p:extLst>
      <p:ext uri="{BB962C8B-B14F-4D97-AF65-F5344CB8AC3E}">
        <p14:creationId xmlns:p14="http://schemas.microsoft.com/office/powerpoint/2010/main" val="234010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685800"/>
            <a:ext cx="7120991" cy="50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00846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These Incan baths at </a:t>
            </a:r>
            <a:r>
              <a:rPr lang="en-US" dirty="0" err="1" smtClean="0"/>
              <a:t>Tambomachay</a:t>
            </a:r>
            <a:r>
              <a:rPr lang="en-US" dirty="0" smtClean="0"/>
              <a:t>, near Cuzco, were built at the site of a sacred spring. Water ran along stone channels into the baths, which were used by Incan kings.</a:t>
            </a:r>
            <a:endParaRPr lang="en-US" dirty="0"/>
          </a:p>
        </p:txBody>
      </p:sp>
      <p:sp>
        <p:nvSpPr>
          <p:cNvPr id="4" name="TextBox 3"/>
          <p:cNvSpPr txBox="1"/>
          <p:nvPr/>
        </p:nvSpPr>
        <p:spPr>
          <a:xfrm>
            <a:off x="304800" y="685800"/>
            <a:ext cx="8458200" cy="830997"/>
          </a:xfrm>
          <a:prstGeom prst="rect">
            <a:avLst/>
          </a:prstGeom>
          <a:noFill/>
        </p:spPr>
        <p:txBody>
          <a:bodyPr wrap="square" rtlCol="0">
            <a:spAutoFit/>
          </a:bodyPr>
          <a:lstStyle/>
          <a:p>
            <a:pPr algn="ctr"/>
            <a:r>
              <a:rPr lang="en-US" sz="4800" b="1" dirty="0" smtClean="0"/>
              <a:t>INCAN BATHS </a:t>
            </a:r>
            <a:endParaRPr lang="en-US" sz="4800" b="1" dirty="0"/>
          </a:p>
        </p:txBody>
      </p:sp>
    </p:spTree>
    <p:extLst>
      <p:ext uri="{BB962C8B-B14F-4D97-AF65-F5344CB8AC3E}">
        <p14:creationId xmlns:p14="http://schemas.microsoft.com/office/powerpoint/2010/main" val="1206315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198"/>
          <a:stretch/>
        </p:blipFill>
        <p:spPr>
          <a:xfrm>
            <a:off x="4742498" y="930728"/>
            <a:ext cx="3659505" cy="4860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30728"/>
            <a:ext cx="3432708" cy="4860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273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828800"/>
            <a:ext cx="8001000" cy="2062103"/>
          </a:xfrm>
          <a:prstGeom prst="rect">
            <a:avLst/>
          </a:prstGeom>
        </p:spPr>
        <p:txBody>
          <a:bodyPr wrap="square">
            <a:spAutoFit/>
          </a:bodyPr>
          <a:lstStyle/>
          <a:p>
            <a:pPr algn="ctr"/>
            <a:r>
              <a:rPr lang="en-US" sz="3200" dirty="0" smtClean="0"/>
              <a:t>The Incas stockpiled goods to be used by government officials. These stored goods were recorded on a </a:t>
            </a:r>
            <a:r>
              <a:rPr lang="en-US" sz="3200" dirty="0" err="1" smtClean="0"/>
              <a:t>quipu</a:t>
            </a:r>
            <a:r>
              <a:rPr lang="en-US" sz="3200" dirty="0" smtClean="0"/>
              <a:t>, a counting device consisting of variously knotted strings.</a:t>
            </a:r>
            <a:endParaRPr lang="en-US" sz="3200" dirty="0"/>
          </a:p>
        </p:txBody>
      </p:sp>
      <p:sp>
        <p:nvSpPr>
          <p:cNvPr id="5" name="TextBox 4"/>
          <p:cNvSpPr txBox="1"/>
          <p:nvPr/>
        </p:nvSpPr>
        <p:spPr>
          <a:xfrm>
            <a:off x="304800" y="685800"/>
            <a:ext cx="8458200" cy="830997"/>
          </a:xfrm>
          <a:prstGeom prst="rect">
            <a:avLst/>
          </a:prstGeom>
          <a:noFill/>
        </p:spPr>
        <p:txBody>
          <a:bodyPr wrap="square" rtlCol="0">
            <a:spAutoFit/>
          </a:bodyPr>
          <a:lstStyle/>
          <a:p>
            <a:pPr algn="ctr"/>
            <a:r>
              <a:rPr lang="en-US" sz="4800" b="1" dirty="0" smtClean="0"/>
              <a:t>INCAN QUIPU </a:t>
            </a:r>
            <a:endParaRPr lang="en-US" sz="4800" b="1" dirty="0"/>
          </a:p>
        </p:txBody>
      </p:sp>
    </p:spTree>
    <p:extLst>
      <p:ext uri="{BB962C8B-B14F-4D97-AF65-F5344CB8AC3E}">
        <p14:creationId xmlns:p14="http://schemas.microsoft.com/office/powerpoint/2010/main" val="2626421047"/>
      </p:ext>
    </p:extLst>
  </p:cSld>
  <p:clrMapOvr>
    <a:masterClrMapping/>
  </p:clrMapOvr>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518</Words>
  <Application>Microsoft Office PowerPoint</Application>
  <PresentationFormat>On-screen Show (4:3)</PresentationFormat>
  <Paragraphs>57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Ancient Civilizations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Civilizations</dc:title>
  <dc:creator>Owner</dc:creator>
  <cp:lastModifiedBy>Owner</cp:lastModifiedBy>
  <cp:revision>5</cp:revision>
  <dcterms:created xsi:type="dcterms:W3CDTF">2013-02-18T20:33:15Z</dcterms:created>
  <dcterms:modified xsi:type="dcterms:W3CDTF">2013-02-18T21:58:36Z</dcterms:modified>
</cp:coreProperties>
</file>